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5" r:id="rId5"/>
    <p:sldId id="276" r:id="rId6"/>
    <p:sldId id="277" r:id="rId7"/>
    <p:sldId id="278" r:id="rId8"/>
    <p:sldId id="279" r:id="rId9"/>
    <p:sldId id="268" r:id="rId10"/>
    <p:sldId id="280" r:id="rId11"/>
    <p:sldId id="281" r:id="rId12"/>
    <p:sldId id="274" r:id="rId13"/>
    <p:sldId id="285" r:id="rId14"/>
    <p:sldId id="261" r:id="rId15"/>
    <p:sldId id="262" r:id="rId16"/>
    <p:sldId id="283" r:id="rId17"/>
    <p:sldId id="270" r:id="rId18"/>
    <p:sldId id="271" r:id="rId19"/>
    <p:sldId id="263" r:id="rId20"/>
    <p:sldId id="264" r:id="rId21"/>
    <p:sldId id="266" r:id="rId22"/>
    <p:sldId id="284" r:id="rId23"/>
    <p:sldId id="265" r:id="rId24"/>
    <p:sldId id="26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39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76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9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0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8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5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54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7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5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29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6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7ADB-88E0-4997-AAE1-0AEBED43A663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C99-C04B-4CD6-B147-3021E1106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98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nodfrancuskiego.pl/mariann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Fiesta i </a:t>
            </a:r>
            <a:r>
              <a:rPr lang="pl-PL" b="1" dirty="0" err="1" smtClean="0"/>
              <a:t>siesta</a:t>
            </a:r>
            <a:r>
              <a:rPr lang="pl-PL" b="1" dirty="0" smtClean="0"/>
              <a:t> na lekcji języka obcego (nie tylko</a:t>
            </a:r>
            <a:br>
              <a:rPr lang="pl-PL" b="1" dirty="0" smtClean="0"/>
            </a:br>
            <a:r>
              <a:rPr lang="pl-PL" b="1" dirty="0" smtClean="0"/>
              <a:t>hiszpańskiego)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Anna Bolaños-Adamiak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8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ym typeface="Wingdings" panose="05000000000000000000" pitchFamily="2" charset="2"/>
              </a:rPr>
              <a:t>Nie tylko Vel</a:t>
            </a:r>
            <a:r>
              <a:rPr lang="es-ES" b="1" dirty="0">
                <a:sym typeface="Wingdings" panose="05000000000000000000" pitchFamily="2" charset="2"/>
              </a:rPr>
              <a:t>ázquez</a:t>
            </a:r>
            <a:r>
              <a:rPr lang="pl-PL" b="1" dirty="0">
                <a:sym typeface="Wingdings" panose="05000000000000000000" pitchFamily="2" charset="2"/>
              </a:rPr>
              <a:t> (także Pablo </a:t>
            </a:r>
            <a:r>
              <a:rPr lang="pl-PL" b="1" dirty="0" err="1">
                <a:sym typeface="Wingdings" panose="05000000000000000000" pitchFamily="2" charset="2"/>
              </a:rPr>
              <a:t>Escobar</a:t>
            </a:r>
            <a:r>
              <a:rPr lang="pl-PL" b="1" dirty="0">
                <a:sym typeface="Wingdings" panose="05000000000000000000" pitchFamily="2" charset="2"/>
              </a:rPr>
              <a:t> ;))</a:t>
            </a:r>
            <a:r>
              <a:rPr lang="es-ES" dirty="0">
                <a:sym typeface="Wingdings" panose="05000000000000000000" pitchFamily="2" charset="2"/>
              </a:rPr>
              <a:t/>
            </a:r>
            <a:br>
              <a:rPr lang="es-ES" dirty="0">
                <a:sym typeface="Wingdings" panose="05000000000000000000" pitchFamily="2" charset="2"/>
              </a:rPr>
            </a:br>
            <a:endParaRPr lang="pl-PL" dirty="0"/>
          </a:p>
        </p:txBody>
      </p:sp>
      <p:pic>
        <p:nvPicPr>
          <p:cNvPr id="4098" name="Picture 2" descr="LAS MENINAS, DIEGO VELAZQU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9477"/>
            <a:ext cx="5181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rcos serie netfl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9477"/>
            <a:ext cx="5181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ym typeface="Wingdings" panose="05000000000000000000" pitchFamily="2" charset="2"/>
              </a:rPr>
              <a:t>Palcem po </a:t>
            </a:r>
            <a:r>
              <a:rPr lang="es-ES" b="1" dirty="0" smtClean="0">
                <a:sym typeface="Wingdings" panose="05000000000000000000" pitchFamily="2" charset="2"/>
              </a:rPr>
              <a:t>mapie</a:t>
            </a:r>
            <a:r>
              <a:rPr lang="pl-PL" b="1" dirty="0" smtClean="0">
                <a:sym typeface="Wingdings" panose="05000000000000000000" pitchFamily="2" charset="2"/>
              </a:rPr>
              <a:t>…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El mapa de las tapas más típicas por comunidades autónomas: dime dónde  vives y te diré qué com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8972"/>
            <a:ext cx="10515601" cy="49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9654" y="-1907078"/>
            <a:ext cx="6091946" cy="10636350"/>
          </a:xfrm>
        </p:spPr>
      </p:pic>
    </p:spTree>
    <p:extLst>
      <p:ext uri="{BB962C8B-B14F-4D97-AF65-F5344CB8AC3E}">
        <p14:creationId xmlns:p14="http://schemas.microsoft.com/office/powerpoint/2010/main" val="24028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Urządzamy </a:t>
            </a:r>
            <a:r>
              <a:rPr lang="pl-PL" b="1" i="1" dirty="0" smtClean="0"/>
              <a:t>fiestę</a:t>
            </a:r>
            <a:r>
              <a:rPr lang="pl-PL" b="1" dirty="0" smtClean="0"/>
              <a:t>!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2131" y="2003045"/>
            <a:ext cx="7110483" cy="4351338"/>
          </a:xfrm>
        </p:spPr>
      </p:pic>
    </p:spTree>
    <p:extLst>
      <p:ext uri="{BB962C8B-B14F-4D97-AF65-F5344CB8AC3E}">
        <p14:creationId xmlns:p14="http://schemas.microsoft.com/office/powerpoint/2010/main" val="8231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Elementy teatru na lekcji</a:t>
            </a:r>
            <a:r>
              <a:rPr lang="pl-PL" dirty="0" smtClean="0"/>
              <a:t> - dla każdego coś dobrego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Przełamujemy opory przed mówieniem w języku obcym</a:t>
            </a:r>
          </a:p>
          <a:p>
            <a:r>
              <a:rPr lang="pl-PL" dirty="0" smtClean="0"/>
              <a:t>Angażujemy wyobraźnię</a:t>
            </a:r>
          </a:p>
          <a:p>
            <a:r>
              <a:rPr lang="pl-PL" dirty="0" smtClean="0"/>
              <a:t>Wspomagamy się gestami i mimiką </a:t>
            </a:r>
          </a:p>
          <a:p>
            <a:r>
              <a:rPr lang="pl-PL" dirty="0" smtClean="0"/>
              <a:t>Motywacja i zaangażowanie</a:t>
            </a:r>
          </a:p>
          <a:p>
            <a:r>
              <a:rPr lang="pl-PL" dirty="0" smtClean="0"/>
              <a:t>Współpraca w grupie</a:t>
            </a:r>
          </a:p>
          <a:p>
            <a:r>
              <a:rPr lang="pl-PL" dirty="0" smtClean="0"/>
              <a:t>Pomoc słabszym</a:t>
            </a:r>
          </a:p>
          <a:p>
            <a:r>
              <a:rPr lang="pl-PL" dirty="0" smtClean="0"/>
              <a:t>Wszystkie style uczenia się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35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Wywiad z wampirem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Zdjęcia znanych postaci do połączenia z nazwiskami i/lub notatką na temat danej osoby / </a:t>
            </a:r>
            <a:r>
              <a:rPr lang="pl-PL" dirty="0" err="1" smtClean="0"/>
              <a:t>research</a:t>
            </a:r>
            <a:r>
              <a:rPr lang="pl-PL" dirty="0" smtClean="0"/>
              <a:t> w </a:t>
            </a:r>
            <a:r>
              <a:rPr lang="pl-PL" dirty="0" err="1" smtClean="0"/>
              <a:t>internecie</a:t>
            </a:r>
            <a:endParaRPr lang="pl-PL" dirty="0" smtClean="0"/>
          </a:p>
          <a:p>
            <a:r>
              <a:rPr lang="pl-PL" dirty="0" smtClean="0"/>
              <a:t>Jeden uczeń wciela się w postać, inni zadają pytania na konferencji prasowej</a:t>
            </a:r>
          </a:p>
          <a:p>
            <a:r>
              <a:rPr lang="pl-PL" dirty="0" smtClean="0"/>
              <a:t>Dialogi odgrywane w parach, reszta klasy zgaduje, kim jest osoba, z którą przeprowadzany jest wywiad</a:t>
            </a:r>
          </a:p>
          <a:p>
            <a:r>
              <a:rPr lang="pl-PL" dirty="0" smtClean="0"/>
              <a:t>Gotowe odpowiedzi </a:t>
            </a:r>
          </a:p>
          <a:p>
            <a:r>
              <a:rPr lang="pl-PL" dirty="0" smtClean="0"/>
              <a:t>Praca pisemna: </a:t>
            </a:r>
            <a:r>
              <a:rPr lang="es-ES" u="sng" dirty="0">
                <a:hlinkClick r:id="rId2"/>
              </a:rPr>
              <a:t>https://www.panodfrancuskiego.pl/marianna/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Wolność jest najważniejsza! – wywiad z Marianną</a:t>
            </a:r>
            <a:r>
              <a:rPr lang="pl-PL" dirty="0"/>
              <a:t/>
            </a:r>
            <a:br>
              <a:rPr lang="pl-PL" dirty="0"/>
            </a:br>
            <a:r>
              <a:rPr lang="pl-PL" sz="1600" i="1" dirty="0"/>
              <a:t>Z okazji francuskiego Święta Narodowego spotkanie z kobietą, która stała się symbolem. Co powiedziałaby nam Marianna? </a:t>
            </a:r>
            <a:r>
              <a:rPr lang="pl-PL" sz="1600" dirty="0"/>
              <a:t>[Wyimaginowany wywiad]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Ładny czepek!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 err="1"/>
              <a:t>Merci</a:t>
            </a:r>
            <a:r>
              <a:rPr lang="pl-PL" i="1" dirty="0"/>
              <a:t>. Dobrze mi w czerwonym. A poza tym, ten czepek to ważny symbol – taki sam nosili niewolnicy, którzy odzyskali wolność w Cesarstwie Rzymskim. Lubię symbole.</a:t>
            </a:r>
            <a:br>
              <a:rPr lang="pl-PL" i="1" dirty="0"/>
            </a:br>
            <a:r>
              <a:rPr lang="pl-PL" b="1" dirty="0"/>
              <a:t>Trzeba przyznać, że sama nim jesteś?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Cóż poradzić? Tak już się stało!</a:t>
            </a:r>
            <a:br>
              <a:rPr lang="pl-PL" i="1" dirty="0"/>
            </a:br>
            <a:r>
              <a:rPr lang="pl-PL" b="1" dirty="0"/>
              <a:t>Ludzie mówią, że nigdy nie istniałaś.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Ludzie mówią różne rzeczy. Dla mnie liczy się moja misja – dawanie nadziei i mówienie o wolności. Trzymam się zasady, którą sprzedała mi kiedyś Marilyn Monroe przy szampanie: nieważne jak o tobie mówią, ważne by mówili?.</a:t>
            </a:r>
            <a:br>
              <a:rPr lang="pl-PL" i="1" dirty="0"/>
            </a:br>
            <a:r>
              <a:rPr lang="pl-PL" b="1" dirty="0"/>
              <a:t>– i nie przekręcali imienia! Właśnie, dlaczego “Marianna”?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Kiedy się urodziłam, najbardziej popularne były dwa imiona: Marie i </a:t>
            </a:r>
            <a:r>
              <a:rPr lang="pl-PL" i="1" dirty="0" err="1"/>
              <a:t>Anne</a:t>
            </a:r>
            <a:r>
              <a:rPr lang="pl-PL" i="1" dirty="0"/>
              <a:t>. Rodzice nie mogli się zdecydować, więc połączyli je w jedno. Może gdybym urodziła się w XXI wieku, miałabym na imię Amelia albo </a:t>
            </a:r>
            <a:r>
              <a:rPr lang="pl-PL" i="1" dirty="0" err="1"/>
              <a:t>Dżesika</a:t>
            </a:r>
            <a:r>
              <a:rPr lang="pl-PL" i="1" dirty="0"/>
              <a:t>?</a:t>
            </a:r>
            <a:br>
              <a:rPr lang="pl-PL" i="1" dirty="0"/>
            </a:br>
            <a:r>
              <a:rPr lang="pl-PL" b="1" dirty="0"/>
              <a:t>Twoja podobizna widnieje na znaczkach pocztowych, monetach a nawet w oficjalnym logo Francji. W każdym ratuszu stoi też Twoje popiersie. Jak się z tym czujesz?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Jak gwiazda! Nie spodziewałam się takiej sławy. W czasie Rewolucji byłam skupiona na zagrzewaniu ludzi do walki i tak naprawdę liczyło się tylko jedno: wolność. Teraz jest mi może łatwiej, bo jestem rozpoznawalna, ale walka jest taka sama.</a:t>
            </a:r>
            <a:br>
              <a:rPr lang="pl-PL" i="1" dirty="0"/>
            </a:br>
            <a:r>
              <a:rPr lang="pl-PL" b="1" dirty="0"/>
              <a:t>Dlaczego pokazujesz nagie piersi na obrazie Delacroix?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Bo jestem za #</a:t>
            </a:r>
            <a:r>
              <a:rPr lang="pl-PL" i="1" dirty="0" err="1"/>
              <a:t>freethenipple</a:t>
            </a:r>
            <a:r>
              <a:rPr lang="pl-PL" i="1" dirty="0"/>
              <a:t>! (śmieje się) Wszyscy mnie zawsze o to pytają! </a:t>
            </a:r>
            <a:r>
              <a:rPr lang="pl-PL" i="1" dirty="0" smtClean="0"/>
              <a:t>(…)</a:t>
            </a:r>
            <a:r>
              <a:rPr lang="pl-PL" i="1" dirty="0"/>
              <a:t/>
            </a:r>
            <a:br>
              <a:rPr lang="pl-PL" i="1" dirty="0"/>
            </a:b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293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escubre la biografía de Miguel de Cervantes Saavedra, el mayor exponente de  la literatura española | Quimi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28654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kira | Biografía | Historia | Carrera | Edad | Hijos | Vida amorosa con  Piqué | Medidas | Datos y más de la famosa cantante colombiana | Colombia |  España | Gerard Piqué | Tv | Música | | OFF-SIDE | DEP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55" y="0"/>
            <a:ext cx="5524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nesto 'Che' Guevara - IM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" y="2390759"/>
            <a:ext cx="3476266" cy="43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a de Armas - Rotten Tomato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7" y="1994410"/>
            <a:ext cx="2743200" cy="47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Enric Bernat y el caramelo con palo - Finanzas para Mor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El empresario que inventó el caramelo con palo | Agenda | EL PAÍ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32" y="2390759"/>
            <a:ext cx="39433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rgio Ramos, protagonista por su última venta millonaria en Sev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32" y="4348950"/>
            <a:ext cx="4241829" cy="23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Wywiad z wampirem</a:t>
            </a:r>
            <a:endParaRPr lang="pl-PL" b="1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38200" y="1365160"/>
            <a:ext cx="10515600" cy="5396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Nauczyciel mówi uczniom, że dziś są dziennikarzami i przeprowadzą wywiad z nietuzinkową postacią. </a:t>
            </a:r>
          </a:p>
          <a:p>
            <a:r>
              <a:rPr lang="pl-PL" dirty="0" smtClean="0"/>
              <a:t>Nauczyciel pisze na tablicy odpowiedzi, np.:</a:t>
            </a:r>
          </a:p>
          <a:p>
            <a:pPr lvl="1"/>
            <a:r>
              <a:rPr lang="pl-PL" i="1" dirty="0" smtClean="0"/>
              <a:t>W sumie to nie wiem</a:t>
            </a:r>
          </a:p>
          <a:p>
            <a:pPr lvl="1"/>
            <a:r>
              <a:rPr lang="pl-PL" i="1" dirty="0" smtClean="0"/>
              <a:t>Nienawidzę go/tego.</a:t>
            </a:r>
          </a:p>
          <a:p>
            <a:pPr lvl="1"/>
            <a:r>
              <a:rPr lang="pl-PL" i="1" dirty="0" smtClean="0"/>
              <a:t>Chyba będę musiał spróbować.</a:t>
            </a:r>
          </a:p>
          <a:p>
            <a:pPr lvl="1"/>
            <a:r>
              <a:rPr lang="pl-PL" i="1" dirty="0" smtClean="0"/>
              <a:t>Nigdy!</a:t>
            </a:r>
          </a:p>
          <a:p>
            <a:pPr lvl="1"/>
            <a:r>
              <a:rPr lang="pl-PL" i="1" dirty="0" smtClean="0"/>
              <a:t>Tak naprawdę bardzo często.</a:t>
            </a:r>
          </a:p>
          <a:p>
            <a:pPr lvl="1"/>
            <a:r>
              <a:rPr lang="pl-PL" i="1" dirty="0" smtClean="0"/>
              <a:t>Moja matka.	</a:t>
            </a:r>
          </a:p>
          <a:p>
            <a:pPr lvl="1"/>
            <a:r>
              <a:rPr lang="pl-PL" i="1" dirty="0" smtClean="0"/>
              <a:t>W zeszłym roku, ale nie było zbyt dobre/dobrze,</a:t>
            </a:r>
          </a:p>
          <a:p>
            <a:pPr lvl="1"/>
            <a:r>
              <a:rPr lang="pl-PL" i="1" dirty="0" smtClean="0"/>
              <a:t>Nie, nie sądzę.	</a:t>
            </a:r>
          </a:p>
          <a:p>
            <a:pPr lvl="1"/>
            <a:r>
              <a:rPr lang="pl-PL" i="1" dirty="0" smtClean="0"/>
              <a:t>Żaby i węże. </a:t>
            </a:r>
          </a:p>
          <a:p>
            <a:pPr lvl="1"/>
            <a:r>
              <a:rPr lang="pl-PL" i="1" dirty="0" smtClean="0"/>
              <a:t>Odmawiam odpowiedzi na to pytanie. </a:t>
            </a:r>
          </a:p>
          <a:p>
            <a:r>
              <a:rPr lang="pl-PL" dirty="0" smtClean="0"/>
              <a:t>Każdy uczeń/para uczniów dostaje karteczkę z imieniem osoby, która udzieliła powyższych odpowiedzi, np.: prezydent Polski/USA, dyrektor szkoły, Święty Mikołaj, szef włoskiej mafii, Czerwony Kapturek, itp. </a:t>
            </a:r>
          </a:p>
          <a:p>
            <a:r>
              <a:rPr lang="pl-PL" dirty="0" smtClean="0"/>
              <a:t>Uczniowie tak układają pytania, by pasowały do odpowiedzi danych osób. Odczytują wywiady, reszta klasy musi zgadnąć, kto był ich rozmówcą.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Scenki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51861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lvl="0"/>
            <a:r>
              <a:rPr lang="pl-PL" sz="3300" dirty="0"/>
              <a:t>A. Jesteś Polakiem na wymianie. Chcesz się napić czarnej herbaty, jak zwykle po południu. Zapytaj, czy możesz. Gdzie jest czajnik? </a:t>
            </a:r>
          </a:p>
          <a:p>
            <a:r>
              <a:rPr lang="pl-PL" sz="3300" dirty="0"/>
              <a:t>B. Jesteś Hiszpanem i gościsz u siebie Polaka. Ten chce się napić herbaty. Martwisz się, że boli go brzuch. Dajesz mu rumianek (nic innego nie masz). Pokazujesz mu, jak podgrzać wodę w mikrofalówce. </a:t>
            </a:r>
          </a:p>
          <a:p>
            <a:pPr marL="0" indent="0">
              <a:buNone/>
            </a:pPr>
            <a:r>
              <a:rPr lang="pl-PL" sz="3300" dirty="0"/>
              <a:t> </a:t>
            </a:r>
          </a:p>
          <a:p>
            <a:pPr lvl="0"/>
            <a:r>
              <a:rPr lang="pl-PL" sz="3300" dirty="0"/>
              <a:t>A. Jesteś Hiszpanem na wymianie w Polsce, czerwiec. Jest 22:00.  Czas spać (już??? Przecież jest jeszcze jasno! A kolacja???).  Gdzie się spuszcza rolety zewnętrzne? Masz się nakryć tą grubą kołdrą?</a:t>
            </a:r>
          </a:p>
          <a:p>
            <a:r>
              <a:rPr lang="pl-PL" sz="3300" dirty="0"/>
              <a:t>B. Jesteś Polakiem, który gości u siebie Hiszpana, czerwiec. Jest 22:00.  Czas spać (bo jutro autobus o 6.30). Kolacja była już o 19, kanapka. W mieszkaniu nie masz rolet, tylko firanki. </a:t>
            </a:r>
          </a:p>
          <a:p>
            <a:endParaRPr lang="pl-PL" sz="3300" dirty="0"/>
          </a:p>
          <a:p>
            <a:pPr lvl="0"/>
            <a:r>
              <a:rPr lang="pl-PL" sz="3300" dirty="0"/>
              <a:t>A. Jesteś Polakiem na wymianie. Wstajesz rano (czemu jest tak ciemno w pokoju?). Czas na śniadanie. Prosisz kawę. Dostajesz ciastka/babeczkę. </a:t>
            </a:r>
          </a:p>
          <a:p>
            <a:r>
              <a:rPr lang="pl-PL" sz="3300" dirty="0"/>
              <a:t>B. Jesteś Hiszpanem i gościsz u siebie Polaka. Śniadanie. Jako że młodzież nie pije kawy, proponujesz cola-</a:t>
            </a:r>
            <a:r>
              <a:rPr lang="pl-PL" sz="3300" dirty="0" err="1"/>
              <a:t>cao</a:t>
            </a:r>
            <a:r>
              <a:rPr lang="pl-PL" sz="3300" dirty="0"/>
              <a:t>. Dajesz gościowi coś lekkiego do przekąszenia. </a:t>
            </a:r>
            <a:endParaRPr lang="pl-PL" sz="3300" dirty="0" smtClean="0"/>
          </a:p>
          <a:p>
            <a:endParaRPr lang="pl-PL" sz="3300" dirty="0"/>
          </a:p>
          <a:p>
            <a:r>
              <a:rPr lang="pl-PL" sz="3300" dirty="0" smtClean="0"/>
              <a:t>A. Jesteś Polakiem na wycieczce w Hiszpanii. Jest 18:00, chętnie być coś przekąsił, może tortilla lub frytki…?</a:t>
            </a:r>
          </a:p>
          <a:p>
            <a:r>
              <a:rPr lang="pl-PL" sz="3300" dirty="0" smtClean="0"/>
              <a:t>B. Jesteś kelnerem w hiszpańskim barze. Znowu jakiś turysta chce zjeść frytki, a przecież nie ma kucharza! </a:t>
            </a:r>
            <a:endParaRPr lang="pl-PL" sz="3300" dirty="0"/>
          </a:p>
          <a:p>
            <a:pPr marL="0" indent="0">
              <a:buNone/>
            </a:pPr>
            <a:r>
              <a:rPr lang="pl-PL" sz="3300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4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Trzepak – centrum podwórkowego życia społecznego</a:t>
            </a:r>
            <a:endParaRPr lang="pl-PL" dirty="0"/>
          </a:p>
        </p:txBody>
      </p:sp>
      <p:pic>
        <p:nvPicPr>
          <p:cNvPr id="1026" name="Picture 2" descr="Klopsztanga /trzepak/ (Tychy, 1998 r.) | Old advertisements, Memories,  Childhood memo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96" y="1825625"/>
            <a:ext cx="60148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Uwaga! Uczeń za burtą!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Wymiana, wymiana… i po wymianie! </a:t>
            </a:r>
          </a:p>
          <a:p>
            <a:r>
              <a:rPr lang="pl-PL" dirty="0" smtClean="0"/>
              <a:t>10 rzeczy, które mnie zaskoczyły w Hiszpanii</a:t>
            </a:r>
          </a:p>
          <a:p>
            <a:r>
              <a:rPr lang="pl-PL" dirty="0" smtClean="0"/>
              <a:t>10 rzeczy, które zaskoczą Hiszpana w Polsce</a:t>
            </a:r>
          </a:p>
          <a:p>
            <a:r>
              <a:rPr lang="pl-PL" dirty="0" smtClean="0"/>
              <a:t>10 podobieństw</a:t>
            </a:r>
          </a:p>
          <a:p>
            <a:r>
              <a:rPr lang="pl-PL" dirty="0" smtClean="0"/>
              <a:t>10 różnic</a:t>
            </a:r>
          </a:p>
          <a:p>
            <a:r>
              <a:rPr lang="pl-PL" dirty="0" smtClean="0"/>
              <a:t>10 cech charakterystycznych</a:t>
            </a:r>
          </a:p>
          <a:p>
            <a:r>
              <a:rPr lang="pl-PL" dirty="0" smtClean="0"/>
              <a:t>Jak żyć po hiszpańsku?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Me gusta el taca-taca… </a:t>
            </a:r>
            <a:r>
              <a:rPr lang="pl-PL" dirty="0"/>
              <a:t/>
            </a:r>
            <a:br>
              <a:rPr lang="pl-PL" dirty="0"/>
            </a:br>
            <a:r>
              <a:rPr lang="pl-PL" sz="3100" dirty="0"/>
              <a:t>Fenomen muzyki </a:t>
            </a:r>
            <a:r>
              <a:rPr lang="pl-PL" sz="3100" dirty="0" err="1"/>
              <a:t>regeuetón</a:t>
            </a:r>
            <a:r>
              <a:rPr lang="pl-PL" sz="3100" dirty="0"/>
              <a:t> w krajach hiszpańskojęzycznych</a:t>
            </a:r>
            <a:br>
              <a:rPr lang="pl-PL" sz="3100" dirty="0"/>
            </a:br>
            <a:r>
              <a:rPr lang="pl-PL" sz="1100" dirty="0"/>
              <a:t>https://www.youtube.com/watch?v=6iOlB0QLy84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170" name="Picture 2" descr="Daddy Melquiades, el abuelo español del taca taca que enseña lo fácil que  es escribir un reggaetón en 30 segundos - BBC News Mun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79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18170"/>
              </p:ext>
            </p:extLst>
          </p:nvPr>
        </p:nvGraphicFramePr>
        <p:xfrm>
          <a:off x="1362075" y="1262918"/>
          <a:ext cx="10088760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1138382"/>
                <a:gridCol w="1449629"/>
                <a:gridCol w="1506609"/>
                <a:gridCol w="1436474"/>
                <a:gridCol w="2461846"/>
                <a:gridCol w="2095820"/>
              </a:tblGrid>
              <a:tr h="10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 quiero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encenderte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suave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que salga el sol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anestesia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bebé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 puedo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 la noche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compromiso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princesa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 vengo 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besar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rápido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el amanecer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miedo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 voy 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jugar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fuerte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 el día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feis</a:t>
                      </a:r>
                      <a:r>
                        <a:rPr lang="pl-PL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pl-PL" sz="2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feis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71" marR="66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62075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4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¿Qué hora es?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dirty="0" smtClean="0"/>
              <a:t>Fenomen telenoweli w </a:t>
            </a:r>
            <a:r>
              <a:rPr lang="pl-PL" sz="2700" dirty="0"/>
              <a:t>krajach hiszpańskojęzycznych</a:t>
            </a:r>
            <a:br>
              <a:rPr lang="pl-PL" sz="2700" dirty="0"/>
            </a:br>
            <a:r>
              <a:rPr lang="pl-PL" sz="1200" dirty="0"/>
              <a:t>https://www.youtube.com/watch?v=4cKGyOE_jOI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9443" y="182721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AutoShape 2" descr="Que hora es?EXTREMELY FUNNY SOAP OPERA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Que hora es?EXTREMELY FUNNY SOAP OPERA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2" name="Picture 8" descr="YouTube Your Way to Better Spanish with 12 Spanish Videos for Beginners |  FluentU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0" y="2102643"/>
            <a:ext cx="5556738" cy="40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dirty="0" smtClean="0"/>
              <a:t>Dziękuję za uwagę!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25506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Poziom A1</a:t>
            </a:r>
            <a:br>
              <a:rPr lang="pl-PL" b="1" dirty="0" smtClean="0"/>
            </a:br>
            <a:r>
              <a:rPr lang="pl-PL" b="1" dirty="0" smtClean="0"/>
              <a:t>Propozycja ćwiczeń dodatkowych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Alfabet, nauka czytania – uczymy się na imionach i nazwiskach piłkarzy</a:t>
            </a:r>
          </a:p>
          <a:p>
            <a:r>
              <a:rPr lang="pl-PL" dirty="0" smtClean="0"/>
              <a:t>„Ślub od pierwszego wejrzenia” – poznajemy imiona i ich zdrobnienia, charakterystyczne nazwiska (i ćwiczymy czytanie!) </a:t>
            </a:r>
          </a:p>
          <a:p>
            <a:r>
              <a:rPr lang="pl-PL" dirty="0" smtClean="0"/>
              <a:t>Gdzie mieszkasz…? – pokazujemy drogę po hiszpańsku, głośno i wyraźnie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Jak rozszyfrować hiszpański adres i, o zgrozo, domofon?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Wygląd zewnętrzny 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Nie tylko Vel</a:t>
            </a:r>
            <a:r>
              <a:rPr lang="es-ES" dirty="0" smtClean="0">
                <a:sym typeface="Wingdings" panose="05000000000000000000" pitchFamily="2" charset="2"/>
              </a:rPr>
              <a:t>ázquez</a:t>
            </a:r>
            <a:r>
              <a:rPr lang="pl-PL" dirty="0" smtClean="0">
                <a:sym typeface="Wingdings" panose="05000000000000000000" pitchFamily="2" charset="2"/>
              </a:rPr>
              <a:t> (także Pablo </a:t>
            </a:r>
            <a:r>
              <a:rPr lang="pl-PL" dirty="0" err="1" smtClean="0">
                <a:sym typeface="Wingdings" panose="05000000000000000000" pitchFamily="2" charset="2"/>
              </a:rPr>
              <a:t>Escobar</a:t>
            </a:r>
            <a:r>
              <a:rPr lang="pl-PL" dirty="0" smtClean="0">
                <a:sym typeface="Wingdings" panose="05000000000000000000" pitchFamily="2" charset="2"/>
              </a:rPr>
              <a:t> ;))</a:t>
            </a:r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dirty="0" smtClean="0">
                <a:sym typeface="Wingdings" panose="05000000000000000000" pitchFamily="2" charset="2"/>
              </a:rPr>
              <a:t>Palcem po mapie</a:t>
            </a:r>
            <a:r>
              <a:rPr lang="pl-PL" dirty="0" smtClean="0">
                <a:sym typeface="Wingdings" panose="05000000000000000000" pitchFamily="2" charset="2"/>
              </a:rPr>
              <a:t> (miasta, regiony, jedzenie, cechy charakteru, </a:t>
            </a:r>
            <a:r>
              <a:rPr lang="pl-PL" dirty="0" err="1" smtClean="0">
                <a:sym typeface="Wingdings" panose="05000000000000000000" pitchFamily="2" charset="2"/>
              </a:rPr>
              <a:t>etc</a:t>
            </a:r>
            <a:r>
              <a:rPr lang="pl-PL" dirty="0" smtClean="0">
                <a:sym typeface="Wingdings" panose="05000000000000000000" pitchFamily="2" charset="2"/>
              </a:rPr>
              <a:t>)</a:t>
            </a:r>
          </a:p>
          <a:p>
            <a:r>
              <a:rPr lang="pl-PL" dirty="0" err="1" smtClean="0">
                <a:sym typeface="Wingdings" panose="05000000000000000000" pitchFamily="2" charset="2"/>
              </a:rPr>
              <a:t>Comida</a:t>
            </a:r>
            <a:r>
              <a:rPr lang="pl-PL" dirty="0" smtClean="0">
                <a:sym typeface="Wingdings" panose="05000000000000000000" pitchFamily="2" charset="2"/>
              </a:rPr>
              <a:t> – przygotowanie imprezy na bazie gazetek z supermarketu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6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Alfabet, nauka czytania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4400" i="1" dirty="0" err="1"/>
              <a:t>Xavi</a:t>
            </a:r>
            <a:r>
              <a:rPr lang="pl-PL" sz="4400" i="1" dirty="0"/>
              <a:t> </a:t>
            </a:r>
            <a:r>
              <a:rPr lang="pl-PL" sz="4400" i="1" dirty="0" err="1"/>
              <a:t>Hernández</a:t>
            </a:r>
            <a:endParaRPr lang="pl-PL" sz="4400" dirty="0"/>
          </a:p>
          <a:p>
            <a:r>
              <a:rPr lang="pl-PL" sz="4400" i="1" dirty="0"/>
              <a:t>David Silva</a:t>
            </a:r>
            <a:endParaRPr lang="pl-PL" sz="4400" dirty="0"/>
          </a:p>
          <a:p>
            <a:r>
              <a:rPr lang="pl-PL" sz="4400" i="1" dirty="0" err="1"/>
              <a:t>Xabi</a:t>
            </a:r>
            <a:r>
              <a:rPr lang="pl-PL" sz="4400" i="1" dirty="0"/>
              <a:t> Alonso</a:t>
            </a:r>
            <a:endParaRPr lang="pl-PL" sz="4400" dirty="0"/>
          </a:p>
          <a:p>
            <a:r>
              <a:rPr lang="pl-PL" sz="4400" i="1" dirty="0"/>
              <a:t>Sergio </a:t>
            </a:r>
            <a:r>
              <a:rPr lang="pl-PL" sz="4400" i="1" dirty="0" smtClean="0"/>
              <a:t>Ramos</a:t>
            </a:r>
            <a:endParaRPr lang="pl-PL" sz="4400" dirty="0"/>
          </a:p>
          <a:p>
            <a:r>
              <a:rPr lang="pl-PL" sz="4400" i="1" dirty="0"/>
              <a:t>Sergio </a:t>
            </a:r>
            <a:r>
              <a:rPr lang="pl-PL" sz="4400" i="1" dirty="0" err="1"/>
              <a:t>Busquets</a:t>
            </a:r>
            <a:endParaRPr lang="pl-PL" sz="4400" dirty="0"/>
          </a:p>
          <a:p>
            <a:r>
              <a:rPr lang="pl-PL" sz="4400" i="1" dirty="0"/>
              <a:t>Luis </a:t>
            </a:r>
            <a:r>
              <a:rPr lang="pl-PL" sz="4400" i="1" dirty="0" err="1"/>
              <a:t>Suárez</a:t>
            </a:r>
            <a:endParaRPr lang="pl-PL" sz="4400" dirty="0"/>
          </a:p>
          <a:p>
            <a:r>
              <a:rPr lang="pl-PL" sz="4400" i="1" dirty="0"/>
              <a:t>Fernando </a:t>
            </a:r>
            <a:r>
              <a:rPr lang="pl-PL" sz="4400" i="1" dirty="0" err="1"/>
              <a:t>Torres</a:t>
            </a:r>
            <a:endParaRPr lang="pl-PL" sz="4400" dirty="0"/>
          </a:p>
          <a:p>
            <a:r>
              <a:rPr lang="pl-PL" sz="4400" i="1" dirty="0"/>
              <a:t>Fernando Hierro</a:t>
            </a:r>
            <a:endParaRPr lang="pl-PL" sz="4400" dirty="0"/>
          </a:p>
          <a:p>
            <a:r>
              <a:rPr lang="es-ES" sz="4400" i="1" dirty="0"/>
              <a:t>David Villa</a:t>
            </a:r>
            <a:endParaRPr lang="pl-PL" sz="4400" dirty="0"/>
          </a:p>
          <a:p>
            <a:r>
              <a:rPr lang="es-ES" sz="4400" i="1" dirty="0"/>
              <a:t>Carlos Alonso Santillana</a:t>
            </a:r>
            <a:endParaRPr lang="pl-PL" sz="4400" dirty="0"/>
          </a:p>
          <a:p>
            <a:r>
              <a:rPr lang="pl-PL" sz="4400" i="1" dirty="0" smtClean="0"/>
              <a:t>Luis </a:t>
            </a:r>
            <a:r>
              <a:rPr lang="pl-PL" sz="4400" i="1" dirty="0" err="1"/>
              <a:t>Aragonés</a:t>
            </a:r>
            <a:endParaRPr lang="pl-PL" sz="4400" dirty="0"/>
          </a:p>
          <a:p>
            <a:r>
              <a:rPr lang="pl-PL" sz="4400" i="1" dirty="0" err="1"/>
              <a:t>Iker</a:t>
            </a:r>
            <a:r>
              <a:rPr lang="pl-PL" sz="4400" i="1" dirty="0"/>
              <a:t> </a:t>
            </a:r>
            <a:r>
              <a:rPr lang="pl-PL" sz="4400" i="1" dirty="0" err="1"/>
              <a:t>Casillas</a:t>
            </a:r>
            <a:endParaRPr lang="pl-PL" sz="4400" dirty="0"/>
          </a:p>
          <a:p>
            <a:r>
              <a:rPr lang="pl-PL" sz="4400" i="1" dirty="0" err="1"/>
              <a:t>Andrés</a:t>
            </a:r>
            <a:r>
              <a:rPr lang="pl-PL" sz="4400" i="1" dirty="0"/>
              <a:t> </a:t>
            </a:r>
            <a:r>
              <a:rPr lang="pl-PL" sz="4400" i="1" dirty="0" err="1"/>
              <a:t>Iniesta</a:t>
            </a:r>
            <a:endParaRPr lang="pl-PL" sz="4400" dirty="0"/>
          </a:p>
          <a:p>
            <a:endParaRPr lang="pl-PL" dirty="0"/>
          </a:p>
        </p:txBody>
      </p:sp>
      <p:pic>
        <p:nvPicPr>
          <p:cNvPr id="1028" name="Picture 4" descr="Iker Casillas lanzó la revelación que nadie esperaba | Reportaj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1825625"/>
            <a:ext cx="5895535" cy="36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Ślub od pierwszego wejrzenia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6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es-ES" sz="3600" b="1" i="1" dirty="0" smtClean="0"/>
              <a:t>García</a:t>
            </a:r>
            <a:r>
              <a:rPr lang="es-ES" sz="3600" b="1" i="1" dirty="0"/>
              <a:t>, Hernández, López, González, Rodríguez, Fernández, Martínez, Sánchez, Pérez, Gómez, Martín, Jiménez, Ruiz ...</a:t>
            </a:r>
            <a:r>
              <a:rPr lang="pl-PL" sz="3600" b="1" i="1" dirty="0"/>
              <a:t/>
            </a:r>
            <a:br>
              <a:rPr lang="pl-PL" sz="3600" b="1" i="1" dirty="0"/>
            </a:br>
            <a:r>
              <a:rPr lang="es-ES" dirty="0"/>
              <a:t/>
            </a:r>
            <a:br>
              <a:rPr lang="es-ES" dirty="0"/>
            </a:br>
            <a:endParaRPr lang="pl-PL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1011072"/>
              </p:ext>
            </p:extLst>
          </p:nvPr>
        </p:nvGraphicFramePr>
        <p:xfrm>
          <a:off x="1336431" y="1955408"/>
          <a:ext cx="4262511" cy="3910824"/>
        </p:xfrm>
        <a:graphic>
          <a:graphicData uri="http://schemas.openxmlformats.org/drawingml/2006/table">
            <a:tbl>
              <a:tblPr firstRow="1" firstCol="1" bandRow="1"/>
              <a:tblGrid>
                <a:gridCol w="2302081"/>
                <a:gridCol w="1960430"/>
              </a:tblGrid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Ángela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Montse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Beatriz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Rosario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Lola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Consuleo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Concepción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Ignacia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Dolores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Concha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Teresa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Luisa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Marisa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Soledad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Mercedes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Chelo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Montserrat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Marisol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704232"/>
              </p:ext>
            </p:extLst>
          </p:nvPr>
        </p:nvGraphicFramePr>
        <p:xfrm>
          <a:off x="6443003" y="1955408"/>
          <a:ext cx="4473526" cy="3910824"/>
        </p:xfrm>
        <a:graphic>
          <a:graphicData uri="http://schemas.openxmlformats.org/drawingml/2006/table">
            <a:tbl>
              <a:tblPr firstRow="1" firstCol="1" bandRow="1"/>
              <a:tblGrid>
                <a:gridCol w="2416045"/>
                <a:gridCol w="2057481"/>
              </a:tblGrid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Goyo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Ignacio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Toño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Quique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Santiago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Antonio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Enrique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Eduardo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Alberto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Emilio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Gregorio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Manolo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Javier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pl-PL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571429" y="74711"/>
            <a:ext cx="156183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CHICAS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Gdzie mieszkasz…?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Avda Mozárabes 3, 2ªC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s-ES" dirty="0"/>
              <a:t>c/ Flores 2, </a:t>
            </a:r>
            <a:r>
              <a:rPr lang="es-ES" dirty="0" smtClean="0"/>
              <a:t>3ªA</a:t>
            </a:r>
            <a:endParaRPr lang="pl-PL" dirty="0"/>
          </a:p>
          <a:p>
            <a:pPr marL="0" indent="0">
              <a:buNone/>
            </a:pPr>
            <a:r>
              <a:rPr lang="es-ES" dirty="0"/>
              <a:t> </a:t>
            </a:r>
            <a:endParaRPr lang="pl-PL" dirty="0"/>
          </a:p>
          <a:p>
            <a:r>
              <a:rPr lang="es-ES" dirty="0"/>
              <a:t>cjón. Mentiras 1, 5ª 2ª</a:t>
            </a:r>
            <a:endParaRPr lang="pl-PL" dirty="0"/>
          </a:p>
          <a:p>
            <a:pPr marL="0" indent="0">
              <a:buNone/>
            </a:pPr>
            <a:r>
              <a:rPr lang="es-ES" dirty="0"/>
              <a:t> </a:t>
            </a:r>
            <a:endParaRPr lang="pl-PL" dirty="0"/>
          </a:p>
          <a:p>
            <a:r>
              <a:rPr lang="es-ES" dirty="0"/>
              <a:t>ctra. Salamanca 3, 4ª2ª</a:t>
            </a:r>
            <a:endParaRPr lang="pl-PL" dirty="0"/>
          </a:p>
          <a:p>
            <a:pPr marL="0" indent="0">
              <a:buNone/>
            </a:pPr>
            <a:r>
              <a:rPr lang="es-ES" dirty="0"/>
              <a:t> </a:t>
            </a:r>
            <a:endParaRPr lang="pl-PL" dirty="0"/>
          </a:p>
          <a:p>
            <a:r>
              <a:rPr lang="es-ES" dirty="0"/>
              <a:t>pza Castilla 12, 2ªD</a:t>
            </a:r>
            <a:endParaRPr lang="pl-PL" dirty="0"/>
          </a:p>
          <a:p>
            <a:endParaRPr lang="pl-PL" dirty="0"/>
          </a:p>
        </p:txBody>
      </p:sp>
      <p:pic>
        <p:nvPicPr>
          <p:cNvPr id="5" name="Picture 4" descr="Intercom doorbell panel with video camera - 694013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690688"/>
            <a:ext cx="47292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9" y="232117"/>
            <a:ext cx="6077243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Wygląd zewnętrzny</a:t>
            </a:r>
            <a:endParaRPr lang="pl-PL" b="1" dirty="0"/>
          </a:p>
        </p:txBody>
      </p:sp>
      <p:pic>
        <p:nvPicPr>
          <p:cNvPr id="1026" name="Picture 2" descr="Celebra el final de La casa de papel con los pósteres de sus personajes |  Hobbyconsol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28124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02" y="1690688"/>
            <a:ext cx="5956043" cy="51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550</Words>
  <Application>Microsoft Office PowerPoint</Application>
  <PresentationFormat>Panoramiczny</PresentationFormat>
  <Paragraphs>177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Wingdings</vt:lpstr>
      <vt:lpstr>Motyw pakietu Office</vt:lpstr>
      <vt:lpstr>Fiesta i siesta na lekcji języka obcego (nie tylko hiszpańskiego)</vt:lpstr>
      <vt:lpstr>Trzepak – centrum podwórkowego życia społecznego</vt:lpstr>
      <vt:lpstr>Poziom A1 Propozycja ćwiczeń dodatkowych</vt:lpstr>
      <vt:lpstr>Alfabet, nauka czytania</vt:lpstr>
      <vt:lpstr>Ślub od pierwszego wejrzenia</vt:lpstr>
      <vt:lpstr>  García, Hernández, López, González, Rodríguez, Fernández, Martínez, Sánchez, Pérez, Gómez, Martín, Jiménez, Ruiz ...  </vt:lpstr>
      <vt:lpstr>Gdzie mieszkasz…?</vt:lpstr>
      <vt:lpstr>Prezentacja programu PowerPoint</vt:lpstr>
      <vt:lpstr>Wygląd zewnętrzny</vt:lpstr>
      <vt:lpstr>Nie tylko Velázquez (także Pablo Escobar ;)) </vt:lpstr>
      <vt:lpstr>Palcem po mapie…</vt:lpstr>
      <vt:lpstr>Prezentacja programu PowerPoint</vt:lpstr>
      <vt:lpstr>Urządzamy fiestę!</vt:lpstr>
      <vt:lpstr>Elementy teatru na lekcji - dla każdego coś dobrego </vt:lpstr>
      <vt:lpstr>Wywiad z wampirem</vt:lpstr>
      <vt:lpstr>Wolność jest najważniejsza! – wywiad z Marianną Z okazji francuskiego Święta Narodowego spotkanie z kobietą, która stała się symbolem. Co powiedziałaby nam Marianna? [Wyimaginowany wywiad] </vt:lpstr>
      <vt:lpstr>Prezentacja programu PowerPoint</vt:lpstr>
      <vt:lpstr>Prezentacja programu PowerPoint</vt:lpstr>
      <vt:lpstr>Scenki</vt:lpstr>
      <vt:lpstr>Uwaga! Uczeń za burtą!</vt:lpstr>
      <vt:lpstr> Me gusta el taca-taca…  Fenomen muzyki regeuetón w krajach hiszpańskojęzycznych https://www.youtube.com/watch?v=6iOlB0QLy84 </vt:lpstr>
      <vt:lpstr>Prezentacja programu PowerPoint</vt:lpstr>
      <vt:lpstr>¿Qué hora es? Fenomen telenoweli w krajach hiszpańskojęzycznych https://www.youtube.com/watch?v=4cKGyOE_jOI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 i siesta na lekcji języka obcego (nie tylko hiszpańskiego)</dc:title>
  <dc:creator>USER</dc:creator>
  <cp:lastModifiedBy>USER</cp:lastModifiedBy>
  <cp:revision>25</cp:revision>
  <dcterms:created xsi:type="dcterms:W3CDTF">2022-10-20T11:18:10Z</dcterms:created>
  <dcterms:modified xsi:type="dcterms:W3CDTF">2022-11-17T21:22:41Z</dcterms:modified>
</cp:coreProperties>
</file>